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8" r:id="rId5"/>
    <p:sldId id="262" r:id="rId6"/>
    <p:sldId id="285" r:id="rId7"/>
    <p:sldId id="259" r:id="rId8"/>
    <p:sldId id="282" r:id="rId9"/>
    <p:sldId id="281" r:id="rId10"/>
    <p:sldId id="257" r:id="rId11"/>
    <p:sldId id="278" r:id="rId12"/>
    <p:sldId id="27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005B1F-9690-A072-D369-B9FD71E881D4}" name="Yuk Lam" initials="YL" userId="S::u7810272@anu.edu.au::c2478375-089a-4f8c-acee-ab1799b4be7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5E71F-403C-5A67-DF57-3CC681218735}" v="1" dt="2025-03-03T11:26:02.349"/>
    <p1510:client id="{1C3C0321-6A5D-C75A-DD98-2EC6D22BF177}" v="69" dt="2025-03-03T11:47:24.662"/>
    <p1510:client id="{46010A7F-7A11-B50C-A22B-9A6E0C9DDB6B}" v="1548" dt="2025-03-04T00:52:14.287"/>
    <p1510:client id="{5BAE2D26-3CC5-B6D5-00FE-6441BFF80AB2}" v="77" dt="2025-03-05T01:06:00.390"/>
    <p1510:client id="{641F8510-E2E6-3776-D350-4C4E976DC91B}" v="4" dt="2025-03-05T01:05:46.539"/>
    <p1510:client id="{75D8EB26-FE53-1A2F-94EC-47D9A6661568}" v="24" dt="2025-03-04T03:37:28.998"/>
    <p1510:client id="{767CE33E-D030-9DE4-5083-49A3BB2769EF}" v="102" dt="2025-03-03T02:26:12.221"/>
    <p1510:client id="{89E3B031-102C-374C-66BA-444A430F5055}" v="343" dt="2025-03-04T00:26:09.163"/>
    <p1510:client id="{9B966FF4-A420-D36C-6971-811E08E82DF6}" v="5" dt="2025-03-04T13:14:09.380"/>
    <p1510:client id="{AB53AC16-0764-B561-5364-C14AA6BDC0F7}" v="4" dt="2025-03-04T04:05:10.113"/>
    <p1510:client id="{B4D9D359-D35A-D862-8BC1-82B8B712E418}" v="226" dt="2025-03-03T07:59:18.513"/>
    <p1510:client id="{C01B2992-AE86-3BE3-4AE4-8854146494E6}" v="308" dt="2025-03-05T01:17:51.383"/>
    <p1510:client id="{C232F1BA-CF56-08F0-2D30-E92278613B22}" v="1" dt="2025-03-05T01:05:39.495"/>
    <p1510:client id="{D0C0155D-529D-FA3E-C993-16E3CB3FF21D}" v="249" dt="2025-03-03T05:17:52.182"/>
    <p1510:client id="{D8F0D59F-9C0B-61A6-DCE7-DEAC658D7753}" v="1" dt="2025-03-05T00:59:36.860"/>
    <p1510:client id="{DF1365FD-E3AF-0BC1-341F-EFB30D682A7C}" v="10" dt="2025-03-03T07:48:21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0A257-B081-4972-B0CF-1F39F8714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48091-2DCD-4509-A944-5FC3CAA09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27F89-6F89-4D72-A243-A68B4122D611}" type="datetimeFigureOut">
              <a:rPr lang="en-AU" smtClean="0"/>
              <a:t>5/03/2025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56B26-2CBE-4E97-9F33-B336733FE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7CD2B-E28A-4D49-A0FA-D516F93D72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5BEA-06EA-4996-A757-E0A11090F5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8613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51D79-A941-472A-B86F-4C1D5FA7235B}" type="datetimeFigureOut">
              <a:rPr lang="en-AU" smtClean="0"/>
              <a:t>5/03/2025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29E61-899D-4DEC-B2DA-C928176A2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0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0" y="373063"/>
            <a:ext cx="6120000" cy="3960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/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46DD6-3FEF-4E8E-852D-6AB87C9AE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00" y="0"/>
            <a:ext cx="1736846" cy="514350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21003A7-996F-2041-9CFA-9950B961691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8299386" y="738762"/>
            <a:ext cx="1471979" cy="21725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5650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1" spcCol="18000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100"/>
            </a:lvl2pPr>
            <a:lvl3pPr marL="90000" indent="-90000">
              <a:defRPr sz="1100"/>
            </a:lvl3pPr>
            <a:lvl4pPr marL="180000" indent="-90000">
              <a:defRPr sz="1100"/>
            </a:lvl4pPr>
            <a:lvl5pPr marL="270000" indent="-90000"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27655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tx1"/>
                </a:solidFill>
              </a:defRPr>
            </a:lvl2pPr>
            <a:lvl3pPr>
              <a:buNone/>
              <a:defRPr/>
            </a:lvl3pPr>
            <a:lvl4pPr marL="179388" indent="-179388">
              <a:buFont typeface="Arial" panose="020B0604020202020204" pitchFamily="34" charset="0"/>
              <a:buChar char="•"/>
              <a:defRPr/>
            </a:lvl4pPr>
            <a:lvl5pPr marL="357188" indent="-179388">
              <a:buFont typeface="Times New Roman" panose="02020603050405020304" pitchFamily="18" charset="0"/>
              <a:buChar char="–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00026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er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>
            <a:noAutofit/>
          </a:bodyPr>
          <a:lstStyle>
            <a:lvl1pPr>
              <a:defRPr sz="8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7F0A-3EF9-46A9-A8FF-9715CF092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52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705341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117324-6B4D-4511-9A09-354F377011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04076309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00000"/>
            <a:ext cx="3600000" cy="27000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56000" y="32385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309347862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150" y="1080000"/>
            <a:ext cx="3600000" cy="3347538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0000" y="324000"/>
            <a:ext cx="3600000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7CBD4-5DAE-4848-BC50-36416D91C4AD}"/>
              </a:ext>
            </a:extLst>
          </p:cNvPr>
          <p:cNvCxnSpPr/>
          <p:nvPr userDrawn="1"/>
        </p:nvCxnSpPr>
        <p:spPr>
          <a:xfrm>
            <a:off x="4572000" y="324000"/>
            <a:ext cx="0" cy="410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0226891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32000" y="323850"/>
            <a:ext cx="5652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52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B4478A-1BDA-4472-A289-4B0C4E795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2160000" cy="4140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1800">
                <a:solidFill>
                  <a:schemeClr val="accent1"/>
                </a:solidFill>
              </a:defRPr>
            </a:lvl2pPr>
            <a:lvl3pPr>
              <a:buNone/>
              <a:defRPr sz="800"/>
            </a:lvl3pPr>
            <a:lvl4pPr marL="179388" indent="-179388">
              <a:buFont typeface="Arial" panose="020B0604020202020204" pitchFamily="34" charset="0"/>
              <a:buChar char="•"/>
              <a:defRPr sz="800"/>
            </a:lvl4pPr>
            <a:lvl5pPr marL="357188" indent="-179388">
              <a:buFont typeface="Times New Roman" panose="02020603050405020304" pitchFamily="18" charset="0"/>
              <a:buChar char="–"/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8945851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8460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F005714D-B845-45B5-AB70-7040C72172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3011687763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80000" y="32400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248986908"/>
      </p:ext>
    </p:extLst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gger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776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307DB3-CBE2-4A55-BE8E-C26CBADA0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324000"/>
            <a:ext cx="3528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CD301A0-52A4-469E-ACAD-84A14A218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6B417A0-A601-4DF8-833D-2F1065E5A8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324000"/>
            <a:ext cx="3528000" cy="23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8112A07-2578-4C64-9E60-0E0913ABA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8000" y="324000"/>
            <a:ext cx="108000" cy="2304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5C4169D-51A2-418E-95CB-AE67319994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0000" y="2916000"/>
            <a:ext cx="2124000" cy="1476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51BCC0A-46D4-42B0-987C-A33E38A57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3767" y="2916000"/>
            <a:ext cx="108000" cy="1476000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1792502357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999" y="373063"/>
            <a:ext cx="7523999" cy="3274027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A049C-4F69-43AF-8C8B-0B56DA46C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1999" y="2196000"/>
            <a:ext cx="4248000" cy="2592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2CD92-94A0-4183-91AF-1A31B8F16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5C636-BAFD-854B-9B7F-A267A335B9F2}"/>
              </a:ext>
            </a:extLst>
          </p:cNvPr>
          <p:cNvSpPr txBox="1">
            <a:spLocks/>
          </p:cNvSpPr>
          <p:nvPr userDrawn="1"/>
        </p:nvSpPr>
        <p:spPr>
          <a:xfrm>
            <a:off x="7397928" y="4988549"/>
            <a:ext cx="1823765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b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61094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2000" y="323999"/>
            <a:ext cx="3312000" cy="1980000"/>
          </a:xfrm>
        </p:spPr>
        <p:txBody>
          <a:bodyPr/>
          <a:lstStyle>
            <a:lvl1pPr>
              <a:lnSpc>
                <a:spcPct val="80000"/>
              </a:lnSpc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441EC-09C6-4B4A-9603-C02952057B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4000" y="323850"/>
            <a:ext cx="4104000" cy="4104000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4D845E-CFE4-4388-98CF-2B7CD087A9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630621"/>
            <a:ext cx="108000" cy="3796917"/>
          </a:xfrm>
        </p:spPr>
        <p:txBody>
          <a:bodyPr vert="vert270" anchor="t"/>
          <a:lstStyle>
            <a:lvl1pPr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Image credit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2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0450896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4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4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CBDA75-3AB1-4C8B-B29D-537B8B1FA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3145E-4A65-4D12-BF17-1E376D23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323999"/>
            <a:ext cx="4770000" cy="2880000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8C956-62EE-4375-80BD-F88AA733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3024000"/>
            <a:ext cx="3311525" cy="1511214"/>
          </a:xfrm>
        </p:spPr>
        <p:txBody>
          <a:bodyPr/>
          <a:lstStyle>
            <a:lvl1pPr>
              <a:spcAft>
                <a:spcPts val="0"/>
              </a:spcAft>
              <a:defRPr sz="9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90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49A01F5-92DF-1D48-B3C0-D8F1FC50B6AB}"/>
              </a:ext>
            </a:extLst>
          </p:cNvPr>
          <p:cNvSpPr txBox="1">
            <a:spLocks/>
          </p:cNvSpPr>
          <p:nvPr userDrawn="1"/>
        </p:nvSpPr>
        <p:spPr>
          <a:xfrm>
            <a:off x="7380000" y="5054290"/>
            <a:ext cx="1035570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>
                <a:solidFill>
                  <a:schemeClr val="tx2">
                    <a:lumMod val="75000"/>
                  </a:schemeClr>
                </a:solidFill>
              </a:rPr>
              <a:t>CRICOS Provider #00120C</a:t>
            </a:r>
            <a:endParaRPr lang="en-AU" sz="5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000" y="1260000"/>
            <a:ext cx="3960000" cy="32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4000" y="1260000"/>
            <a:ext cx="3960000" cy="32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CA85DCDF-C5A3-43A1-9E40-308CB7A5F96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CF810F9-EC51-4622-9468-3349A7AFA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000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6379322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4000" y="1260872"/>
            <a:ext cx="3960000" cy="540000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4000" y="1800000"/>
            <a:ext cx="3960000" cy="270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14F034C-2451-4BE6-BB2F-13B71E82B3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FFA563F-7AE3-402E-9587-9C3CED7B3A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324001"/>
            <a:ext cx="8459788" cy="936872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5956326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8CE9A8DC-B386-48E5-A2B7-FF03052B9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515565A-8448-45B8-888E-3D8DE5735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24000"/>
            <a:ext cx="8459788" cy="1512887"/>
          </a:xfr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buNone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6851249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17E45197-8F27-48C7-B54F-6D8F7E29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3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3039702324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1999" y="373063"/>
            <a:ext cx="5612607" cy="170273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defRPr sz="6400" cap="all" baseline="0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B2C6D-31F3-4B5D-8AEA-D378B3F6B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2138" y="1260000"/>
            <a:ext cx="5611812" cy="2921000"/>
          </a:xfrm>
        </p:spPr>
        <p:txBody>
          <a:bodyPr/>
          <a:lstStyle>
            <a:lvl1pPr>
              <a:spcAft>
                <a:spcPts val="2835"/>
              </a:spcAft>
              <a:defRPr sz="1800"/>
            </a:lvl1pPr>
            <a:lvl2pPr>
              <a:spcAft>
                <a:spcPts val="0"/>
              </a:spcAft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533D-B90B-4984-80AF-6A213C6C3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6" y="0"/>
            <a:ext cx="1736846" cy="51435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1CA678-19D7-8442-96F0-22E27EFC3DED}"/>
              </a:ext>
            </a:extLst>
          </p:cNvPr>
          <p:cNvSpPr txBox="1">
            <a:spLocks/>
          </p:cNvSpPr>
          <p:nvPr userDrawn="1"/>
        </p:nvSpPr>
        <p:spPr>
          <a:xfrm>
            <a:off x="1397212" y="5054290"/>
            <a:ext cx="2618976" cy="8921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017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accent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8189017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o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5412E3-4376-4E7F-8689-900603DB6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0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DarkImage">
    <p:bg>
      <p:bgPr>
        <a:solidFill>
          <a:schemeClr val="bg2">
            <a:alpha val="9349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129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92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mage_Light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0" y="324000"/>
            <a:ext cx="6300000" cy="213955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5014A4F5-33BC-4C41-B1AC-8B957B763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7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2DF42F-AFE2-4EF3-B14F-54A469AB5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324000"/>
            <a:ext cx="1830621" cy="1808163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6400">
                <a:solidFill>
                  <a:schemeClr val="tx1"/>
                </a:solidFill>
              </a:defRPr>
            </a:lvl1pPr>
            <a:lvl2pPr>
              <a:defRPr sz="6400">
                <a:solidFill>
                  <a:schemeClr val="accent1"/>
                </a:solidFill>
              </a:defRPr>
            </a:lvl2pPr>
            <a:lvl3pPr>
              <a:defRPr sz="6400">
                <a:solidFill>
                  <a:schemeClr val="accent1"/>
                </a:solidFill>
              </a:defRPr>
            </a:lvl3pPr>
            <a:lvl4pPr>
              <a:defRPr sz="6400">
                <a:solidFill>
                  <a:schemeClr val="accent1"/>
                </a:solidFill>
              </a:defRPr>
            </a:lvl4pPr>
            <a:lvl5pPr>
              <a:defRPr sz="6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363311-D81E-4290-8966-289EB731C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1484"/>
            <a:ext cx="9144000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88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000" y="324000"/>
            <a:ext cx="4932000" cy="414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1004818072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2520000" cy="3144414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40000"/>
          </a:xfrm>
        </p:spPr>
        <p:txBody>
          <a:bodyPr numCol="2" spcCol="18000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43586155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00" y="324000"/>
            <a:ext cx="5652000" cy="4176000"/>
          </a:xfrm>
        </p:spPr>
        <p:txBody>
          <a:bodyPr numCol="2" spcCol="180000">
            <a:noAutofit/>
          </a:bodyPr>
          <a:lstStyle>
            <a:lvl1pPr>
              <a:defRPr sz="1000">
                <a:solidFill>
                  <a:schemeClr val="accent1"/>
                </a:solidFill>
                <a:latin typeface="+mj-lt"/>
              </a:defRPr>
            </a:lvl1pPr>
            <a:lvl2pPr>
              <a:defRPr sz="800"/>
            </a:lvl2pPr>
            <a:lvl3pPr marL="90000" indent="-90000">
              <a:defRPr sz="800"/>
            </a:lvl3pPr>
            <a:lvl4pPr marL="180000" indent="-90000">
              <a:defRPr sz="800"/>
            </a:lvl4pPr>
            <a:lvl5pPr marL="270000" indent="-90000"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2E4F78E-88AE-49DC-94D5-AD2C60619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DD MMM 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1932D-C811-4ADE-9CBC-C6F97F473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2520000" cy="30067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defRPr sz="3600"/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86887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460000" cy="75723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800000"/>
            <a:ext cx="8460000" cy="27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4000" y="4914000"/>
            <a:ext cx="360000" cy="10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A9F80-8DAB-4E35-8304-FAC3410EE5CB}"/>
              </a:ext>
            </a:extLst>
          </p:cNvPr>
          <p:cNvSpPr txBox="1"/>
          <p:nvPr userDrawn="1"/>
        </p:nvSpPr>
        <p:spPr>
          <a:xfrm>
            <a:off x="-1967198" y="10969"/>
            <a:ext cx="1908720" cy="37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A SLIDE STYLE FROM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Home tab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Slide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layout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layout goes awry, select Reset</a:t>
            </a: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are 5 levels of formatted text available.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 move between text  levels using the increase/decrease button on the menu above.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SLIDE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Background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 or Texture Fill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image 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 IMAGE IN SHAPE OR ON PAGE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Right 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your image</a:t>
            </a:r>
          </a:p>
          <a:p>
            <a:pPr marL="0" indent="0" algn="l">
              <a:buFont typeface="+mj-lt"/>
              <a:buNone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Delete the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icon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the new image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REPOSITION IMAGE WITHIN SHAPE 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image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menu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on Crop button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fit the whole image inside select FIT</a:t>
            </a:r>
          </a:p>
          <a:p>
            <a:pPr marL="179388" indent="-179388" algn="l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use only a portion select FILL then crop, move or resize image to show properly within shape.</a:t>
            </a:r>
          </a:p>
          <a:p>
            <a:pPr marL="122764" indent="-122764" algn="l">
              <a:buFont typeface="+mj-lt"/>
              <a:buNone/>
            </a:pPr>
            <a:endParaRPr lang="en-US" sz="600" b="1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2764" indent="-122764" algn="l">
              <a:buFont typeface="+mj-lt"/>
              <a:buNone/>
            </a:pPr>
            <a:r>
              <a:rPr lang="en-US" sz="600" b="1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ADD/CHANGE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Menu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Header &amp; Footer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Tick to activate/Untick to remove</a:t>
            </a:r>
          </a:p>
          <a:p>
            <a:pPr marL="179388" lvl="0" indent="-179388" algn="l" defTabSz="914400" rtl="0" eaLnBrk="1" latinLnBrk="0" hangingPunct="1">
              <a:buFont typeface="+mj-lt"/>
              <a:buAutoNum type="arabicPeriod"/>
            </a:pPr>
            <a:r>
              <a:rPr lang="en-US" sz="600" b="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2F70BC5-DBE8-42FB-9A35-2E8AC821B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6670" y="4914000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AU"/>
              <a:t>DD MMM YY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DEE85A-4266-4E69-A969-DFA7B1E1413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198" y="947672"/>
            <a:ext cx="474729" cy="161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071D7-58A8-4D10-B668-7A37D63450F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0"/>
            <a:ext cx="9144000" cy="256032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F38DE2A-A10B-154D-A8BE-8E54C3DBFD94}"/>
              </a:ext>
            </a:extLst>
          </p:cNvPr>
          <p:cNvSpPr txBox="1">
            <a:spLocks/>
          </p:cNvSpPr>
          <p:nvPr userDrawn="1"/>
        </p:nvSpPr>
        <p:spPr>
          <a:xfrm>
            <a:off x="6575686" y="5053403"/>
            <a:ext cx="3302518" cy="16447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40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1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3" r:id="rId3"/>
    <p:sldLayoutId id="2147483669" r:id="rId4"/>
    <p:sldLayoutId id="2147483670" r:id="rId5"/>
    <p:sldLayoutId id="2147483687" r:id="rId6"/>
    <p:sldLayoutId id="2147483671" r:id="rId7"/>
    <p:sldLayoutId id="2147483672" r:id="rId8"/>
    <p:sldLayoutId id="2147483673" r:id="rId9"/>
    <p:sldLayoutId id="2147483674" r:id="rId10"/>
    <p:sldLayoutId id="2147483677" r:id="rId11"/>
    <p:sldLayoutId id="2147483678" r:id="rId12"/>
    <p:sldLayoutId id="2147483662" r:id="rId13"/>
    <p:sldLayoutId id="2147483676" r:id="rId14"/>
    <p:sldLayoutId id="2147483675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64" r:id="rId23"/>
    <p:sldLayoutId id="2147483665" r:id="rId24"/>
    <p:sldLayoutId id="2147483666" r:id="rId25"/>
    <p:sldLayoutId id="2147483667" r:id="rId26"/>
    <p:sldLayoutId id="2147483686" r:id="rId27"/>
  </p:sldLayoutIdLst>
  <p:hf hdr="0" ft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Times New Roman" panose="02020603050405020304" pitchFamily="18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ofia Pro Light" panose="020B0000000000000000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F4046B-2D6E-4241-ACA9-D9782353F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7493" y="505809"/>
            <a:ext cx="3661336" cy="3306128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/>
              <a:t>Multi-Beacon Ranging system for Underwater robotics</a:t>
            </a:r>
            <a:endParaRPr lang="en-US"/>
          </a:p>
          <a:p>
            <a:pPr marL="285750" lvl="1" indent="-285750">
              <a:buChar char="•"/>
            </a:pPr>
            <a:r>
              <a:rPr lang="en-US" sz="1400"/>
              <a:t>U5894374 Brian Ma</a:t>
            </a:r>
          </a:p>
          <a:p>
            <a:pPr marL="285750" lvl="1" indent="-285750">
              <a:buChar char="•"/>
            </a:pPr>
            <a:r>
              <a:rPr lang="en-US" sz="1400"/>
              <a:t>U</a:t>
            </a:r>
            <a:r>
              <a:rPr lang="en-US" sz="1400">
                <a:ea typeface="+mn-lt"/>
                <a:cs typeface="+mn-lt"/>
              </a:rPr>
              <a:t>7869326 </a:t>
            </a:r>
            <a:r>
              <a:rPr lang="en-US" sz="1400" err="1">
                <a:ea typeface="+mn-lt"/>
                <a:cs typeface="+mn-lt"/>
              </a:rPr>
              <a:t>Xingyu</a:t>
            </a:r>
            <a:r>
              <a:rPr lang="en-US" sz="1400">
                <a:ea typeface="+mn-lt"/>
                <a:cs typeface="+mn-lt"/>
              </a:rPr>
              <a:t> Luan</a:t>
            </a:r>
          </a:p>
          <a:p>
            <a:pPr marL="285750" lvl="1" indent="-285750">
              <a:buChar char="•"/>
            </a:pPr>
            <a:r>
              <a:rPr lang="en-US" sz="1400"/>
              <a:t>U7756428 Xiang Peng</a:t>
            </a:r>
          </a:p>
          <a:p>
            <a:pPr marL="285750" lvl="1" indent="-285750">
              <a:buChar char="•"/>
            </a:pPr>
            <a:r>
              <a:rPr lang="en-US" sz="1400"/>
              <a:t>U7559483 </a:t>
            </a:r>
            <a:r>
              <a:rPr lang="en-US" sz="1400" err="1"/>
              <a:t>Yuqiao</a:t>
            </a:r>
            <a:r>
              <a:rPr lang="en-US" sz="1400"/>
              <a:t> Xin</a:t>
            </a:r>
          </a:p>
          <a:p>
            <a:pPr marL="285750" lvl="1" indent="-285750">
              <a:buChar char="•"/>
            </a:pPr>
            <a:r>
              <a:rPr lang="en-US" sz="1400"/>
              <a:t>U7776558 Xu Ben</a:t>
            </a:r>
          </a:p>
          <a:p>
            <a:pPr marL="285750" lvl="1" indent="-285750">
              <a:buChar char="•"/>
            </a:pPr>
            <a:r>
              <a:rPr lang="en-US" sz="1400"/>
              <a:t>U</a:t>
            </a:r>
            <a:r>
              <a:rPr lang="en-US" sz="1400">
                <a:ea typeface="+mn-lt"/>
                <a:cs typeface="+mn-lt"/>
              </a:rPr>
              <a:t>7810272 Yuk Lam</a:t>
            </a:r>
          </a:p>
          <a:p>
            <a:pPr marL="285750" lvl="1" indent="-285750">
              <a:buChar char="•"/>
            </a:pPr>
            <a:r>
              <a:rPr lang="en-US" sz="1400"/>
              <a:t>U7757356 Yifan Wu</a:t>
            </a:r>
          </a:p>
          <a:p>
            <a:pPr marL="285750" lvl="1" indent="-285750">
              <a:buChar char="•"/>
            </a:pPr>
            <a:endParaRPr lang="en-US" sz="1400"/>
          </a:p>
          <a:p>
            <a:pPr marL="285750" lvl="1" indent="-285750">
              <a:buChar char="•"/>
            </a:pPr>
            <a:endParaRPr lang="en-US" sz="1400"/>
          </a:p>
        </p:txBody>
      </p:sp>
      <p:pic>
        <p:nvPicPr>
          <p:cNvPr id="8" name="Picture 7" descr="A blue machine with wires and a clear tube&#10;&#10;AI-generated content may be incorrect.">
            <a:extLst>
              <a:ext uri="{FF2B5EF4-FFF2-40B4-BE49-F238E27FC236}">
                <a16:creationId xmlns:a16="http://schemas.microsoft.com/office/drawing/2014/main" id="{D5B55E75-C2C8-A497-4D79-77D40B3E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21566" y="600089"/>
            <a:ext cx="4919240" cy="37201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BCFFC5-32C4-CBAD-D90D-EEECF6913946}"/>
              </a:ext>
            </a:extLst>
          </p:cNvPr>
          <p:cNvSpPr txBox="1"/>
          <p:nvPr/>
        </p:nvSpPr>
        <p:spPr>
          <a:xfrm>
            <a:off x="6889690" y="4921427"/>
            <a:ext cx="1937401" cy="21148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4FC1-E840-475C-A99D-71E763F8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0"/>
            <a:ext cx="2880000" cy="3144414"/>
          </a:xfrm>
        </p:spPr>
        <p:txBody>
          <a:bodyPr/>
          <a:lstStyle/>
          <a:p>
            <a:r>
              <a:rPr lang="en-AU"/>
              <a:t>Team Formation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ED8B41A-874F-4E02-A506-F227B61FD9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498563"/>
              </p:ext>
            </p:extLst>
          </p:nvPr>
        </p:nvGraphicFramePr>
        <p:xfrm>
          <a:off x="3197506" y="14468"/>
          <a:ext cx="5736327" cy="476739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16274">
                  <a:extLst>
                    <a:ext uri="{9D8B030D-6E8A-4147-A177-3AD203B41FA5}">
                      <a16:colId xmlns:a16="http://schemas.microsoft.com/office/drawing/2014/main" val="1846873416"/>
                    </a:ext>
                  </a:extLst>
                </a:gridCol>
                <a:gridCol w="3920053">
                  <a:extLst>
                    <a:ext uri="{9D8B030D-6E8A-4147-A177-3AD203B41FA5}">
                      <a16:colId xmlns:a16="http://schemas.microsoft.com/office/drawing/2014/main" val="4186388156"/>
                    </a:ext>
                  </a:extLst>
                </a:gridCol>
              </a:tblGrid>
              <a:tr h="736989">
                <a:tc>
                  <a:txBody>
                    <a:bodyPr/>
                    <a:lstStyle/>
                    <a:p>
                      <a:r>
                        <a:rPr lang="en-AU" sz="2000">
                          <a:solidFill>
                            <a:schemeClr val="accent1"/>
                          </a:solidFill>
                        </a:rPr>
                        <a:t>Brian 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chemeClr val="tx1"/>
                          </a:solidFill>
                        </a:rPr>
                        <a:t>Version Control, </a:t>
                      </a:r>
                      <a:r>
                        <a:rPr lang="en-AU" sz="16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Embedded Programming</a:t>
                      </a:r>
                      <a:endParaRPr lang="en-AU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9625414"/>
                  </a:ext>
                </a:extLst>
              </a:tr>
              <a:tr h="736989">
                <a:tc>
                  <a:txBody>
                    <a:bodyPr/>
                    <a:lstStyle/>
                    <a:p>
                      <a:r>
                        <a:rPr lang="en-AU" sz="2000" err="1">
                          <a:solidFill>
                            <a:schemeClr val="accent1"/>
                          </a:solidFill>
                        </a:rPr>
                        <a:t>Xingyu</a:t>
                      </a:r>
                      <a:r>
                        <a:rPr lang="en-AU" sz="2000">
                          <a:solidFill>
                            <a:schemeClr val="accent1"/>
                          </a:solidFill>
                        </a:rPr>
                        <a:t> Luan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>
                          <a:solidFill>
                            <a:schemeClr val="tx1"/>
                          </a:solidFill>
                        </a:rPr>
                        <a:t>Meeting Minutes, </a:t>
                      </a:r>
                      <a:r>
                        <a:rPr lang="en-AU" sz="16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Embedded Programming</a:t>
                      </a:r>
                      <a:endParaRPr lang="en-AU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224851"/>
                  </a:ext>
                </a:extLst>
              </a:tr>
              <a:tr h="736989">
                <a:tc>
                  <a:txBody>
                    <a:bodyPr/>
                    <a:lstStyle/>
                    <a:p>
                      <a:r>
                        <a:rPr lang="en-AU" sz="2000">
                          <a:solidFill>
                            <a:schemeClr val="accent1"/>
                          </a:solidFill>
                        </a:rPr>
                        <a:t>Yifan Wu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>
                          <a:solidFill>
                            <a:schemeClr val="tx1"/>
                          </a:solidFill>
                        </a:rPr>
                        <a:t>Liaising with clients, </a:t>
                      </a:r>
                      <a:r>
                        <a:rPr lang="en-AU" sz="16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Embedded Programming</a:t>
                      </a:r>
                      <a:endParaRPr lang="en-AU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3518895"/>
                  </a:ext>
                </a:extLst>
              </a:tr>
              <a:tr h="6064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AU" sz="2000" b="0" i="0" u="none" strike="noStrike" noProof="0" err="1">
                          <a:solidFill>
                            <a:schemeClr val="accent1"/>
                          </a:solidFill>
                          <a:latin typeface="Public Sans Light"/>
                        </a:rPr>
                        <a:t>Yuqiao</a:t>
                      </a:r>
                      <a:r>
                        <a:rPr lang="en-AU" sz="2000" b="0" i="0" u="none" strike="noStrike" noProof="0">
                          <a:solidFill>
                            <a:schemeClr val="accent1"/>
                          </a:solidFill>
                          <a:latin typeface="Public Sans Light"/>
                        </a:rPr>
                        <a:t> Xin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Preparing Audit Presentation, Embedded Programming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9141862"/>
                  </a:ext>
                </a:extLst>
              </a:tr>
              <a:tr h="606481">
                <a:tc>
                  <a:txBody>
                    <a:bodyPr/>
                    <a:lstStyle/>
                    <a:p>
                      <a:r>
                        <a:rPr lang="en-AU" sz="2000">
                          <a:solidFill>
                            <a:schemeClr val="accent1"/>
                          </a:solidFill>
                        </a:rPr>
                        <a:t>Xu Ben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Progression Tracking, Embedded Programming</a:t>
                      </a:r>
                      <a:endParaRPr lang="en-AU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969204"/>
                  </a:ext>
                </a:extLst>
              </a:tr>
              <a:tr h="606481">
                <a:tc>
                  <a:txBody>
                    <a:bodyPr/>
                    <a:lstStyle/>
                    <a:p>
                      <a:r>
                        <a:rPr lang="en-AU" sz="2000">
                          <a:solidFill>
                            <a:schemeClr val="accent1"/>
                          </a:solidFill>
                        </a:rPr>
                        <a:t>Yuk Lam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Risk Management, Embedded Programming</a:t>
                      </a:r>
                      <a:endParaRPr lang="en-AU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6203907"/>
                  </a:ext>
                </a:extLst>
              </a:tr>
              <a:tr h="736989">
                <a:tc>
                  <a:txBody>
                    <a:bodyPr/>
                    <a:lstStyle/>
                    <a:p>
                      <a:r>
                        <a:rPr lang="en-AU" sz="2000">
                          <a:solidFill>
                            <a:schemeClr val="accent1"/>
                          </a:solidFill>
                        </a:rPr>
                        <a:t>Xiang Peng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AU" sz="1600">
                          <a:solidFill>
                            <a:schemeClr val="tx1"/>
                          </a:solidFill>
                        </a:rPr>
                        <a:t>Landing Page Design &amp; Development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138132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C1425-717B-4C7E-DFD7-A2E5F20AB1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2411E-7429-B3C4-0D97-C4A9B260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15197-8EED-BB7C-B5D3-E8B7DE600EF1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0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EE05F-5640-FA9F-1498-B7D2FE47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411468-CE84-6B80-1923-7DC047D0A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58" y="730772"/>
            <a:ext cx="7524750" cy="39359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31B4FA-A65A-54C2-6539-D7FD1AC8A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1" y="229956"/>
            <a:ext cx="2679152" cy="5446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/>
              <a:t>Project​ Scope</a:t>
            </a:r>
          </a:p>
          <a:p>
            <a:pPr lvl="1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BBE03-DE9C-F5CA-8BC8-EDB79EEF24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597A81-C2F5-CCBA-5816-0CFA4A00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F71C0-6B9C-3549-BF5F-3AB643D97984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C83-C305-42BA-A042-D0C9213B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737" y="2723425"/>
            <a:ext cx="2487590" cy="453990"/>
          </a:xfrm>
        </p:spPr>
        <p:txBody>
          <a:bodyPr>
            <a:normAutofit/>
          </a:bodyPr>
          <a:lstStyle/>
          <a:p>
            <a:pPr algn="ctr"/>
            <a:r>
              <a:rPr lang="en-AU" sz="3200"/>
              <a:t>Needs List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24C85-0FF5-BEE7-0CF9-B67FD5BADF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pic>
        <p:nvPicPr>
          <p:cNvPr id="5" name="Picture 4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E45161E1-95BA-C07C-51DD-5390F92F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94" y="3088564"/>
            <a:ext cx="6445652" cy="1512803"/>
          </a:xfrm>
          <a:prstGeom prst="rect">
            <a:avLst/>
          </a:prstGeom>
        </p:spPr>
      </p:pic>
      <p:pic>
        <p:nvPicPr>
          <p:cNvPr id="8" name="Picture 7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397FC94F-F5D6-6C8F-9FC7-B4144F8E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94" y="665587"/>
            <a:ext cx="6445653" cy="186187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DAAD27-F895-A044-C922-4D4F28890367}"/>
              </a:ext>
            </a:extLst>
          </p:cNvPr>
          <p:cNvSpPr txBox="1">
            <a:spLocks/>
          </p:cNvSpPr>
          <p:nvPr/>
        </p:nvSpPr>
        <p:spPr>
          <a:xfrm>
            <a:off x="2933172" y="270093"/>
            <a:ext cx="3326754" cy="45399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/>
              <a:t>Stakeholders</a:t>
            </a:r>
            <a:endParaRPr lang="zh-CN" altLang="en-US" sz="46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EE3B3-A437-56DB-2E13-18434EB5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5BF02-A009-D7F1-12D6-3AC4357B7843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6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027F2-DC0F-8132-220D-7E67C963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77B74-1221-2126-DA3B-7E38010A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07" y="2060641"/>
            <a:ext cx="1695307" cy="33755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AU" sz="2400" b="1" dirty="0">
                <a:ea typeface="+mj-lt"/>
                <a:cs typeface="+mj-lt"/>
              </a:rPr>
              <a:t>Assumptions  </a:t>
            </a:r>
            <a:endParaRPr lang="en-US" sz="2400" b="1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06FA987-716E-15D8-50EA-A443B4AB0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067455"/>
              </p:ext>
            </p:extLst>
          </p:nvPr>
        </p:nvGraphicFramePr>
        <p:xfrm>
          <a:off x="1985271" y="1956867"/>
          <a:ext cx="6791417" cy="244770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395490">
                  <a:extLst>
                    <a:ext uri="{9D8B030D-6E8A-4147-A177-3AD203B41FA5}">
                      <a16:colId xmlns:a16="http://schemas.microsoft.com/office/drawing/2014/main" val="1846873416"/>
                    </a:ext>
                  </a:extLst>
                </a:gridCol>
                <a:gridCol w="5395927">
                  <a:extLst>
                    <a:ext uri="{9D8B030D-6E8A-4147-A177-3AD203B41FA5}">
                      <a16:colId xmlns:a16="http://schemas.microsoft.com/office/drawing/2014/main" val="4186388156"/>
                    </a:ext>
                  </a:extLst>
                </a:gridCol>
              </a:tblGrid>
              <a:tr h="747502">
                <a:tc>
                  <a:txBody>
                    <a:bodyPr/>
                    <a:lstStyle/>
                    <a:p>
                      <a:r>
                        <a:rPr lang="en-AU" sz="2000" dirty="0">
                          <a:solidFill>
                            <a:srgbClr val="BE830E"/>
                          </a:solidFill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AU" sz="2000" u="none" strike="noStrike" noProof="0" dirty="0">
                          <a:solidFill>
                            <a:srgbClr val="000000"/>
                          </a:solidFill>
                        </a:rPr>
                        <a:t>Stable water properties(temperature, salinity, depth)</a:t>
                      </a:r>
                      <a:endParaRPr lang="en-AU" sz="20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625414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r>
                        <a:rPr lang="en-AU" sz="2000" dirty="0">
                          <a:solidFill>
                            <a:srgbClr val="BE830E"/>
                          </a:solidFill>
                        </a:rPr>
                        <a:t>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 u="none" strike="noStrike" noProof="0" dirty="0">
                          <a:solidFill>
                            <a:srgbClr val="000000"/>
                          </a:solidFill>
                        </a:rPr>
                        <a:t>Minimal background noise</a:t>
                      </a:r>
                      <a:endParaRPr lang="en-AU" sz="20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224851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r>
                        <a:rPr lang="en-AU" sz="2000" dirty="0">
                          <a:solidFill>
                            <a:srgbClr val="BE830E"/>
                          </a:solidFill>
                        </a:rPr>
                        <a:t>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 u="none" strike="noStrike" noProof="0" dirty="0">
                          <a:solidFill>
                            <a:srgbClr val="000000"/>
                          </a:solidFill>
                        </a:rPr>
                        <a:t>Stable beacons and boat movement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518895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r>
                        <a:rPr lang="en-AU" sz="2000" dirty="0">
                          <a:solidFill>
                            <a:srgbClr val="BE830E"/>
                          </a:solidFill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 u="none" strike="noStrike" noProof="0" dirty="0">
                          <a:solidFill>
                            <a:srgbClr val="000000"/>
                          </a:solidFill>
                        </a:rPr>
                        <a:t>Expandable system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141862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r>
                        <a:rPr lang="en-AU" sz="2000" dirty="0">
                          <a:solidFill>
                            <a:srgbClr val="BE830E"/>
                          </a:solidFill>
                        </a:rPr>
                        <a:t>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 u="none" strike="noStrike" noProof="0">
                          <a:solidFill>
                            <a:srgbClr val="000000"/>
                          </a:solidFill>
                        </a:rPr>
                        <a:t>Reliable hardware and high-accuracy</a:t>
                      </a:r>
                      <a:endParaRPr lang="en-AU" sz="20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96920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A04D4-70B1-0C04-A2B2-7E566D01EE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31D1A-A4B8-5386-569F-1B5EDE9F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9E6B3-0AF0-1D84-1867-A2AB8E9DE2AF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0848B9-0060-6700-15DA-2B2063A8FD7D}"/>
              </a:ext>
            </a:extLst>
          </p:cNvPr>
          <p:cNvSpPr txBox="1">
            <a:spLocks/>
          </p:cNvSpPr>
          <p:nvPr/>
        </p:nvSpPr>
        <p:spPr>
          <a:xfrm>
            <a:off x="157614" y="620602"/>
            <a:ext cx="1854456" cy="344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>
                <a:solidFill>
                  <a:schemeClr val="bg1">
                    <a:lumMod val="49000"/>
                  </a:schemeClr>
                </a:solidFill>
              </a:rPr>
              <a:t>Constrains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BEDBCF-7379-CDDC-EFF2-11742FC7A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062135"/>
              </p:ext>
            </p:extLst>
          </p:nvPr>
        </p:nvGraphicFramePr>
        <p:xfrm>
          <a:off x="1978037" y="510031"/>
          <a:ext cx="6799171" cy="1385715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387350">
                  <a:extLst>
                    <a:ext uri="{9D8B030D-6E8A-4147-A177-3AD203B41FA5}">
                      <a16:colId xmlns:a16="http://schemas.microsoft.com/office/drawing/2014/main" val="817379352"/>
                    </a:ext>
                  </a:extLst>
                </a:gridCol>
                <a:gridCol w="5411821">
                  <a:extLst>
                    <a:ext uri="{9D8B030D-6E8A-4147-A177-3AD203B41FA5}">
                      <a16:colId xmlns:a16="http://schemas.microsoft.com/office/drawing/2014/main" val="2874141360"/>
                    </a:ext>
                  </a:extLst>
                </a:gridCol>
              </a:tblGrid>
              <a:tr h="461905"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BE830E"/>
                          </a:solidFill>
                          <a:effectLst/>
                        </a:rPr>
                        <a:t>01</a:t>
                      </a:r>
                      <a:endParaRPr lang="en-AU" sz="2000">
                        <a:effectLst/>
                      </a:endParaRPr>
                    </a:p>
                  </a:txBody>
                  <a:tcPr marL="124444" marR="124444" marT="62217" marB="62217"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Transmission within 20cm to 100m</a:t>
                      </a:r>
                    </a:p>
                  </a:txBody>
                  <a:tcPr marL="124444" marR="124444" marT="62217" marB="62217" anchor="ctr"/>
                </a:tc>
                <a:extLst>
                  <a:ext uri="{0D108BD9-81ED-4DB2-BD59-A6C34878D82A}">
                    <a16:rowId xmlns:a16="http://schemas.microsoft.com/office/drawing/2014/main" val="1651979111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BE830E"/>
                          </a:solidFill>
                          <a:effectLst/>
                        </a:rPr>
                        <a:t>02</a:t>
                      </a:r>
                      <a:endParaRPr lang="en-AU" sz="2000" dirty="0">
                        <a:effectLst/>
                      </a:endParaRPr>
                    </a:p>
                  </a:txBody>
                  <a:tcPr marL="124444" marR="124444" marT="62217" marB="62217"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No additional hardware needed</a:t>
                      </a:r>
                    </a:p>
                  </a:txBody>
                  <a:tcPr marL="124444" marR="124444" marT="62217" marB="62217" anchor="ctr"/>
                </a:tc>
                <a:extLst>
                  <a:ext uri="{0D108BD9-81ED-4DB2-BD59-A6C34878D82A}">
                    <a16:rowId xmlns:a16="http://schemas.microsoft.com/office/drawing/2014/main" val="255553844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BE830E"/>
                          </a:solidFill>
                          <a:effectLst/>
                        </a:rPr>
                        <a:t>03</a:t>
                      </a:r>
                      <a:endParaRPr lang="en-AU" sz="2000" dirty="0">
                        <a:effectLst/>
                      </a:endParaRPr>
                    </a:p>
                  </a:txBody>
                  <a:tcPr marL="124444" marR="124444" marT="62217" marB="62217"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Transmission bandwidth within 1 to 10 Hz</a:t>
                      </a:r>
                    </a:p>
                  </a:txBody>
                  <a:tcPr marL="124444" marR="124444" marT="62217" marB="62217" anchor="ctr"/>
                </a:tc>
                <a:extLst>
                  <a:ext uri="{0D108BD9-81ED-4DB2-BD59-A6C34878D82A}">
                    <a16:rowId xmlns:a16="http://schemas.microsoft.com/office/drawing/2014/main" val="1893183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33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35412-6122-2AA5-0C9C-B31E09FE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DA48-03BE-B8FE-873D-518B87E7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72" y="399874"/>
            <a:ext cx="7019658" cy="634155"/>
          </a:xfrm>
        </p:spPr>
        <p:txBody>
          <a:bodyPr>
            <a:normAutofit/>
          </a:bodyPr>
          <a:lstStyle/>
          <a:p>
            <a:r>
              <a:rPr lang="en-AU">
                <a:ea typeface="+mj-lt"/>
                <a:cs typeface="+mj-lt"/>
              </a:rPr>
              <a:t>Deliverables</a:t>
            </a:r>
            <a:r>
              <a:rPr lang="en-AU"/>
              <a:t>    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49CA5-B184-3534-CC4B-EC5925FA3A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FA79F-9A67-CD51-E361-AA81A372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77" y="1"/>
            <a:ext cx="5651039" cy="4688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09B1C-D27F-65CA-38A9-BEECA284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5262F-797C-81F7-26E0-9A320B444694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4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E9493-A781-6EC6-F632-B72A5643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46" y="768638"/>
            <a:ext cx="7718628" cy="3938468"/>
          </a:xfrm>
          <a:prstGeom prst="rect">
            <a:avLst/>
          </a:prstGeom>
          <a:noFill/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57DAEE-D3E3-7223-44DA-A66032FC7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9153" y="4914000"/>
            <a:ext cx="72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D09002-5196-4F53-8AD6-A86685A2F4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00" y="324000"/>
            <a:ext cx="6045950" cy="300672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AU"/>
              <a:t>TimeLine and Milestones</a:t>
            </a:r>
            <a:endParaRPr lang="ja-JP" altLang="en-AU"/>
          </a:p>
          <a:p>
            <a:pPr lvl="1"/>
            <a:endParaRPr lang="en-AU" sz="36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899B-BDD7-4695-27B8-75A5331C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48983-3775-D2F3-42ED-883D048E399D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0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28B90-C4E6-8823-5816-880EBD1D8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E2F4DD-8AB3-477D-BDE3-53CCEF0D12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766" y="324000"/>
            <a:ext cx="8284121" cy="72795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AU">
                <a:ea typeface="+mj-lt"/>
                <a:cs typeface="+mj-lt"/>
              </a:rPr>
              <a:t>Project Risks and Mitigations</a:t>
            </a:r>
            <a:endParaRPr lang="en-AU">
              <a:solidFill>
                <a:srgbClr val="000000"/>
              </a:solidFill>
              <a:ea typeface="+mj-lt"/>
              <a:cs typeface="+mj-lt"/>
            </a:endParaRPr>
          </a:p>
          <a:p>
            <a:endParaRPr lang="en-AU" altLang="ja-JP"/>
          </a:p>
          <a:p>
            <a:pPr lvl="1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C9F09-78EB-EF42-0029-DE2163A37E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AU"/>
              <a:t>DD MMM YY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3B5F88-A6CB-440C-BB98-701E6AB17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13225"/>
              </p:ext>
            </p:extLst>
          </p:nvPr>
        </p:nvGraphicFramePr>
        <p:xfrm>
          <a:off x="401466" y="864334"/>
          <a:ext cx="8351212" cy="3807691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533794">
                  <a:extLst>
                    <a:ext uri="{9D8B030D-6E8A-4147-A177-3AD203B41FA5}">
                      <a16:colId xmlns:a16="http://schemas.microsoft.com/office/drawing/2014/main" val="985862649"/>
                    </a:ext>
                  </a:extLst>
                </a:gridCol>
                <a:gridCol w="1445281">
                  <a:extLst>
                    <a:ext uri="{9D8B030D-6E8A-4147-A177-3AD203B41FA5}">
                      <a16:colId xmlns:a16="http://schemas.microsoft.com/office/drawing/2014/main" val="1323277581"/>
                    </a:ext>
                  </a:extLst>
                </a:gridCol>
                <a:gridCol w="1464282">
                  <a:extLst>
                    <a:ext uri="{9D8B030D-6E8A-4147-A177-3AD203B41FA5}">
                      <a16:colId xmlns:a16="http://schemas.microsoft.com/office/drawing/2014/main" val="2514865855"/>
                    </a:ext>
                  </a:extLst>
                </a:gridCol>
                <a:gridCol w="2907855">
                  <a:extLst>
                    <a:ext uri="{9D8B030D-6E8A-4147-A177-3AD203B41FA5}">
                      <a16:colId xmlns:a16="http://schemas.microsoft.com/office/drawing/2014/main" val="2202174935"/>
                    </a:ext>
                  </a:extLst>
                </a:gridCol>
              </a:tblGrid>
              <a:tr h="312563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Public Sans Light"/>
                        </a:rPr>
                        <a:t>Risk</a:t>
                      </a:r>
                    </a:p>
                  </a:txBody>
                  <a:tcPr anchor="ctr">
                    <a:lnL w="19050">
                      <a:solidFill>
                        <a:schemeClr val="bg2"/>
                      </a:solidFill>
                    </a:lnL>
                    <a:lnR w="19050">
                      <a:solidFill>
                        <a:schemeClr val="bg2"/>
                      </a:solidFill>
                    </a:lnR>
                    <a:lnT w="19050">
                      <a:solidFill>
                        <a:schemeClr val="bg2"/>
                      </a:solidFill>
                    </a:lnT>
                    <a:lnB w="19050">
                      <a:solidFill>
                        <a:schemeClr val="bg2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Public Sans Light"/>
                        </a:rPr>
                        <a:t>Likelihood</a:t>
                      </a:r>
                    </a:p>
                  </a:txBody>
                  <a:tcPr anchor="ctr">
                    <a:lnL w="19050">
                      <a:solidFill>
                        <a:schemeClr val="bg2"/>
                      </a:solidFill>
                    </a:lnL>
                    <a:lnR w="19050">
                      <a:solidFill>
                        <a:schemeClr val="bg2"/>
                      </a:solidFill>
                    </a:lnR>
                    <a:lnT w="19050">
                      <a:solidFill>
                        <a:schemeClr val="bg2"/>
                      </a:solidFill>
                    </a:lnT>
                    <a:lnB w="19050">
                      <a:solidFill>
                        <a:schemeClr val="bg2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Public Sans Light"/>
                        </a:rPr>
                        <a:t>Impact</a:t>
                      </a:r>
                    </a:p>
                  </a:txBody>
                  <a:tcPr anchor="ctr">
                    <a:lnL w="19050">
                      <a:solidFill>
                        <a:schemeClr val="bg2"/>
                      </a:solidFill>
                    </a:lnL>
                    <a:lnR w="19050">
                      <a:solidFill>
                        <a:schemeClr val="bg2"/>
                      </a:solidFill>
                    </a:lnR>
                    <a:lnT w="19050">
                      <a:solidFill>
                        <a:schemeClr val="bg2"/>
                      </a:solidFill>
                    </a:lnT>
                    <a:lnB w="19050">
                      <a:solidFill>
                        <a:schemeClr val="bg2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Public Sans Light"/>
                        </a:rPr>
                        <a:t>Mitigation</a:t>
                      </a:r>
                    </a:p>
                  </a:txBody>
                  <a:tcPr anchor="ctr">
                    <a:lnL w="19050">
                      <a:solidFill>
                        <a:schemeClr val="bg2"/>
                      </a:solidFill>
                    </a:lnL>
                    <a:lnR w="19050">
                      <a:solidFill>
                        <a:schemeClr val="bg2"/>
                      </a:solidFill>
                    </a:lnR>
                    <a:lnT w="19050">
                      <a:solidFill>
                        <a:schemeClr val="bg2"/>
                      </a:solidFill>
                    </a:lnT>
                    <a:lnB w="19050">
                      <a:solidFill>
                        <a:schemeClr val="bg2"/>
                      </a:solidFill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817114"/>
                  </a:ext>
                </a:extLst>
              </a:tr>
              <a:tr h="259291">
                <a:tc gridSpan="4"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en-US" sz="1100" kern="1200">
                          <a:solidFill>
                            <a:schemeClr val="tx1"/>
                          </a:solidFill>
                          <a:latin typeface="Public Sans Light"/>
                        </a:rPr>
                        <a:t>Technical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491903"/>
                  </a:ext>
                </a:extLst>
              </a:tr>
              <a:tr h="3125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Multipath Propagation 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4</a:t>
                      </a:r>
                      <a:endParaRPr lang="en-US" sz="1200"/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Echo suppression algorithms 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433467"/>
                  </a:ext>
                </a:extLst>
              </a:tr>
              <a:tr h="3125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Signal Interference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4</a:t>
                      </a:r>
                      <a:endParaRPr lang="en-US" sz="1200"/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4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Time-division multiplexing (TDM) 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007875"/>
                  </a:ext>
                </a:extLst>
              </a:tr>
              <a:tr h="254680">
                <a:tc gridSpan="4"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en-US" sz="1100" b="0" i="0" u="none" strike="noStrike" kern="1200" noProof="0">
                          <a:solidFill>
                            <a:schemeClr val="tx1"/>
                          </a:solidFill>
                          <a:latin typeface="Public Sans Light"/>
                        </a:rPr>
                        <a:t>Reliability</a:t>
                      </a:r>
                      <a:endParaRPr lang="en-US" sz="11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071523"/>
                  </a:ext>
                </a:extLst>
              </a:tr>
              <a:tr h="3125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High Power Consumption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Optimize transmission intervals 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00252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Data Integrity Issues 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4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Validate received data 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08185"/>
                  </a:ext>
                </a:extLst>
              </a:tr>
              <a:tr h="254680">
                <a:tc grid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Security</a:t>
                      </a:r>
                      <a:endParaRPr lang="en-US" sz="11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408184"/>
                  </a:ext>
                </a:extLst>
              </a:tr>
              <a:tr h="3125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Signal Spoofing 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Implement authentication mechanisms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86421"/>
                  </a:ext>
                </a:extLst>
              </a:tr>
              <a:tr h="254680">
                <a:tc grid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Safety</a:t>
                      </a:r>
                      <a:endParaRPr lang="en-US" sz="11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70012"/>
                  </a:ext>
                </a:extLst>
              </a:tr>
              <a:tr h="3125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Impact on marine life 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4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Comply with marine safety regulations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37037"/>
                  </a:ext>
                </a:extLst>
              </a:tr>
              <a:tr h="254680">
                <a:tc grid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Other</a:t>
                      </a:r>
                      <a:endParaRPr lang="en-US" sz="11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327862"/>
                  </a:ext>
                </a:extLst>
              </a:tr>
              <a:tr h="3125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Testing Constraints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4</a:t>
                      </a:r>
                      <a:endParaRPr lang="en-US" sz="1200"/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Public Sans Light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Public Sans Light"/>
                        </a:rPr>
                        <a:t>Secure alternative test sites</a:t>
                      </a:r>
                      <a:endParaRPr lang="en-US" sz="1200">
                        <a:latin typeface="Public Sans Light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24564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2555-5E93-B355-E56A-64928D93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1DC5-1685-4615-8240-15192985C6A2}" type="slidenum">
              <a:rPr lang="en-AU" smtClean="0"/>
              <a:pPr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AD451-7F87-A35D-890D-EEB34E849EC5}"/>
              </a:ext>
            </a:extLst>
          </p:cNvPr>
          <p:cNvSpPr txBox="1"/>
          <p:nvPr/>
        </p:nvSpPr>
        <p:spPr>
          <a:xfrm>
            <a:off x="6519332" y="4889500"/>
            <a:ext cx="2010833" cy="2434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8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F500F-2081-411A-A323-1BFF62E6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7" y="599167"/>
            <a:ext cx="2880000" cy="3144414"/>
          </a:xfrm>
        </p:spPr>
        <p:txBody>
          <a:bodyPr anchor="t">
            <a:normAutofit/>
          </a:bodyPr>
          <a:lstStyle/>
          <a:p>
            <a:r>
              <a:rPr lang="en-AU" dirty="0"/>
              <a:t>Thank you</a:t>
            </a:r>
          </a:p>
        </p:txBody>
      </p:sp>
      <p:pic>
        <p:nvPicPr>
          <p:cNvPr id="4" name="Picture 3" descr="A river with rocks and grass&#10;&#10;AI-generated content may be incorrect.">
            <a:extLst>
              <a:ext uri="{FF2B5EF4-FFF2-40B4-BE49-F238E27FC236}">
                <a16:creationId xmlns:a16="http://schemas.microsoft.com/office/drawing/2014/main" id="{81EAEC32-3C59-FB35-ABF6-3F6EECBE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02" r="4450"/>
          <a:stretch/>
        </p:blipFill>
        <p:spPr>
          <a:xfrm>
            <a:off x="3852000" y="324000"/>
            <a:ext cx="4932000" cy="4140000"/>
          </a:xfrm>
          <a:prstGeom prst="rect">
            <a:avLst/>
          </a:prstGeom>
          <a:noFill/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8E56DEE-8876-D01C-054F-F869E26B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4914000"/>
            <a:ext cx="36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0A01DC5-1685-4615-8240-15192985C6A2}" type="slidenum">
              <a:rPr lang="en-AU" smtClean="0"/>
              <a:pPr>
                <a:spcAft>
                  <a:spcPts val="600"/>
                </a:spcAft>
              </a:pPr>
              <a:t>9</a:t>
            </a:fld>
            <a:endParaRPr lang="en-AU"/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834B6AB-C703-2964-1825-25FD12F9C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3176" y="4914000"/>
            <a:ext cx="72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/>
              <a:t>DD MMM YY</a:t>
            </a:r>
          </a:p>
        </p:txBody>
      </p:sp>
    </p:spTree>
    <p:extLst>
      <p:ext uri="{BB962C8B-B14F-4D97-AF65-F5344CB8AC3E}">
        <p14:creationId xmlns:p14="http://schemas.microsoft.com/office/powerpoint/2010/main" val="1008298832"/>
      </p:ext>
    </p:extLst>
  </p:cSld>
  <p:clrMapOvr>
    <a:masterClrMapping/>
  </p:clrMapOvr>
</p:sld>
</file>

<file path=ppt/theme/theme1.xml><?xml version="1.0" encoding="utf-8"?>
<a:theme xmlns:a="http://schemas.openxmlformats.org/drawingml/2006/main" name="ANU Light">
  <a:themeElements>
    <a:clrScheme name="AN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E830E"/>
      </a:accent1>
      <a:accent2>
        <a:srgbClr val="DFC187"/>
      </a:accent2>
      <a:accent3>
        <a:srgbClr val="F5EDDE"/>
      </a:accent3>
      <a:accent4>
        <a:srgbClr val="BE4E0E"/>
      </a:accent4>
      <a:accent5>
        <a:srgbClr val="CB7352"/>
      </a:accent5>
      <a:accent6>
        <a:srgbClr val="F2DCD4"/>
      </a:accent6>
      <a:hlink>
        <a:srgbClr val="BE830E"/>
      </a:hlink>
      <a:folHlink>
        <a:srgbClr val="BE4E0E"/>
      </a:folHlink>
    </a:clrScheme>
    <a:fontScheme name="ANU">
      <a:majorFont>
        <a:latin typeface="Public Sans"/>
        <a:ea typeface=""/>
        <a:cs typeface=""/>
      </a:majorFont>
      <a:minorFont>
        <a:latin typeface="Public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U_Powerpoint_Light Template 2023" id="{D46EC668-C1E1-3B47-99A5-7810A4AB924D}" vid="{A233C71D-E7D0-0248-A305-B91838477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CAD9C09D3C84448357082C8294F3E4" ma:contentTypeVersion="13" ma:contentTypeDescription="Create a new document." ma:contentTypeScope="" ma:versionID="21f8aead3fd1298c1af97cd37e4632fa">
  <xsd:schema xmlns:xsd="http://www.w3.org/2001/XMLSchema" xmlns:xs="http://www.w3.org/2001/XMLSchema" xmlns:p="http://schemas.microsoft.com/office/2006/metadata/properties" xmlns:ns3="ebdeb6de-9e99-4bd7-a477-02ae1475ea21" xmlns:ns4="369d0ec3-b0e8-4704-8b5b-4653b608ccf7" targetNamespace="http://schemas.microsoft.com/office/2006/metadata/properties" ma:root="true" ma:fieldsID="4d2e47f1b6c25e21b4b248b68c086b5b" ns3:_="" ns4:_="">
    <xsd:import namespace="ebdeb6de-9e99-4bd7-a477-02ae1475ea21"/>
    <xsd:import namespace="369d0ec3-b0e8-4704-8b5b-4653b608cc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deb6de-9e99-4bd7-a477-02ae1475ea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d0ec3-b0e8-4704-8b5b-4653b608c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69d0ec3-b0e8-4704-8b5b-4653b608ccf7">
      <UserInfo>
        <DisplayName>Simon Mishricky</DisplayName>
        <AccountId>7743</AccountId>
        <AccountType/>
      </UserInfo>
    </SharedWithUsers>
    <_activity xmlns="ebdeb6de-9e99-4bd7-a477-02ae1475ea21" xsi:nil="true"/>
  </documentManagement>
</p:properties>
</file>

<file path=customXml/itemProps1.xml><?xml version="1.0" encoding="utf-8"?>
<ds:datastoreItem xmlns:ds="http://schemas.openxmlformats.org/officeDocument/2006/customXml" ds:itemID="{6D15E9BB-60F0-4743-B90D-ABF4697B4396}">
  <ds:schemaRefs>
    <ds:schemaRef ds:uri="369d0ec3-b0e8-4704-8b5b-4653b608ccf7"/>
    <ds:schemaRef ds:uri="ebdeb6de-9e99-4bd7-a477-02ae1475ea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42CD11-9905-45C0-AA8E-EE5B79DEFB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55D042-D8B3-4BE3-86DE-6019F96E2850}">
  <ds:schemaRefs>
    <ds:schemaRef ds:uri="369d0ec3-b0e8-4704-8b5b-4653b608ccf7"/>
    <ds:schemaRef ds:uri="ebdeb6de-9e99-4bd7-a477-02ae1475ea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ANU_Powerpoint_Light Template 2023</Template>
  <TotalTime>0</TotalTime>
  <Words>245</Words>
  <Application>Microsoft Office PowerPoint</Application>
  <PresentationFormat>On-screen Show (16:9)</PresentationFormat>
  <Paragraphs>101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Public Sans</vt:lpstr>
      <vt:lpstr>Public Sans Light</vt:lpstr>
      <vt:lpstr>Sofia Pro Light</vt:lpstr>
      <vt:lpstr>Arial</vt:lpstr>
      <vt:lpstr>Calibri</vt:lpstr>
      <vt:lpstr>Times New Roman</vt:lpstr>
      <vt:lpstr>ANU Light</vt:lpstr>
      <vt:lpstr>PowerPoint Presentation</vt:lpstr>
      <vt:lpstr>Team Formation</vt:lpstr>
      <vt:lpstr>PowerPoint Presentation</vt:lpstr>
      <vt:lpstr>Needs List</vt:lpstr>
      <vt:lpstr>Assumptions  </vt:lpstr>
      <vt:lpstr>Deliverables    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Xingyu Luan</dc:creator>
  <cp:lastModifiedBy>Brian Ma</cp:lastModifiedBy>
  <cp:revision>207</cp:revision>
  <dcterms:created xsi:type="dcterms:W3CDTF">2025-03-02T03:08:38Z</dcterms:created>
  <dcterms:modified xsi:type="dcterms:W3CDTF">2025-03-05T01:21:50Z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0x010100EACAD9C09D3C84448357082C8294F3E4</vt:lpwstr>
  </property>
  <property fmtid="{D5CDD505-2E9C-101B-9397-08002B2CF9AE}" pid="3" name="MediaServiceImageTags">
    <vt:lpwstr/>
  </property>
</Properties>
</file>